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6" r:id="rId3"/>
    <p:sldId id="262" r:id="rId4"/>
    <p:sldId id="263" r:id="rId5"/>
    <p:sldId id="264" r:id="rId6"/>
    <p:sldId id="265" r:id="rId7"/>
    <p:sldId id="269" r:id="rId8"/>
    <p:sldId id="268" r:id="rId9"/>
    <p:sldId id="270" r:id="rId10"/>
    <p:sldId id="271" r:id="rId11"/>
    <p:sldId id="259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B1FD-79CD-4594-86BD-52C3B48125D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0594-4A26-4438-9E34-3F98D671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B1FD-79CD-4594-86BD-52C3B48125D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0594-4A26-4438-9E34-3F98D671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B1FD-79CD-4594-86BD-52C3B48125D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0594-4A26-4438-9E34-3F98D671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B1FD-79CD-4594-86BD-52C3B48125D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0594-4A26-4438-9E34-3F98D671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B1FD-79CD-4594-86BD-52C3B48125D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0594-4A26-4438-9E34-3F98D671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B1FD-79CD-4594-86BD-52C3B48125D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0594-4A26-4438-9E34-3F98D671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B1FD-79CD-4594-86BD-52C3B48125D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0594-4A26-4438-9E34-3F98D671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B1FD-79CD-4594-86BD-52C3B48125D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0594-4A26-4438-9E34-3F98D671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B1FD-79CD-4594-86BD-52C3B48125D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0594-4A26-4438-9E34-3F98D671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B1FD-79CD-4594-86BD-52C3B48125D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0594-4A26-4438-9E34-3F98D671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B1FD-79CD-4594-86BD-52C3B48125D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F0594-4A26-4438-9E34-3F98D671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DB1FD-79CD-4594-86BD-52C3B48125D8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0594-4A26-4438-9E34-3F98D671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4099" name="WordArt 8"/>
          <p:cNvSpPr>
            <a:spLocks noChangeArrowheads="1" noChangeShapeType="1" noTextEdit="1"/>
          </p:cNvSpPr>
          <p:nvPr/>
        </p:nvSpPr>
        <p:spPr bwMode="auto">
          <a:xfrm>
            <a:off x="609600" y="3657600"/>
            <a:ext cx="7848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HỌC TRỰC TUYẾN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Picture 11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9812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2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3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981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4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9812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5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2133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6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590800"/>
            <a:ext cx="11430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7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667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8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981200"/>
            <a:ext cx="12192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9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81200"/>
            <a:ext cx="7620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20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667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21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667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22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590800"/>
            <a:ext cx="7620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23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667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WordArt 24"/>
          <p:cNvSpPr>
            <a:spLocks noChangeArrowheads="1" noChangeShapeType="1" noTextEdit="1"/>
          </p:cNvSpPr>
          <p:nvPr/>
        </p:nvSpPr>
        <p:spPr bwMode="auto">
          <a:xfrm>
            <a:off x="2362200" y="4724400"/>
            <a:ext cx="4343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69BE02"/>
                </a:solidFill>
                <a:effectLst>
                  <a:outerShdw dist="45791" dir="2021404" algn="ctr" rotWithShape="0">
                    <a:srgbClr val="FF330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HÓA HỌC 9</a:t>
            </a:r>
            <a:endParaRPr lang="en-US" sz="3600" b="1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solidFill>
                <a:srgbClr val="69BE02"/>
              </a:solidFill>
              <a:effectLst>
                <a:outerShdw dist="45791" dir="2021404" algn="ctr" rotWithShape="0">
                  <a:srgbClr val="FF330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7" name="Rectangle 1"/>
          <p:cNvSpPr>
            <a:spLocks noChangeArrowheads="1"/>
          </p:cNvSpPr>
          <p:nvPr/>
        </p:nvSpPr>
        <p:spPr bwMode="auto">
          <a:xfrm>
            <a:off x="2679700" y="5791200"/>
            <a:ext cx="5245100" cy="37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Hảo</a:t>
            </a:r>
            <a:endParaRPr lang="en-US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" descr="C:\Users\MACservice\Desktop\logo truo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0" cy="14945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50" name="Object 2" descr="image1"/>
          <p:cNvGraphicFramePr>
            <a:graphicFrameLocks noChangeAspect="1"/>
          </p:cNvGraphicFramePr>
          <p:nvPr/>
        </p:nvGraphicFramePr>
        <p:xfrm>
          <a:off x="3657600" y="1981200"/>
          <a:ext cx="1524000" cy="1504950"/>
        </p:xfrm>
        <a:graphic>
          <a:graphicData uri="http://schemas.openxmlformats.org/presentationml/2006/ole">
            <p:oleObj spid="_x0000_s25602" name="CS ChemDraw Drawing" r:id="rId5" imgW="3771900" imgH="5038725" progId="">
              <p:embed/>
            </p:oleObj>
          </a:graphicData>
        </a:graphic>
      </p:graphicFrame>
      <p:sp>
        <p:nvSpPr>
          <p:cNvPr id="24" name="WordArt 8"/>
          <p:cNvSpPr>
            <a:spLocks noChangeArrowheads="1" noChangeShapeType="1" noTextEdit="1"/>
          </p:cNvSpPr>
          <p:nvPr/>
        </p:nvSpPr>
        <p:spPr bwMode="auto">
          <a:xfrm>
            <a:off x="762000" y="1295400"/>
            <a:ext cx="7848600" cy="450151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5400" b="1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CHÀO MỪNG CÁC BẠN HỌC </a:t>
            </a:r>
            <a:r>
              <a:rPr lang="en-US" sz="5400" b="1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SINH </a:t>
            </a:r>
            <a:r>
              <a:rPr lang="en-US" sz="5400" b="1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LỚP </a:t>
            </a:r>
            <a:r>
              <a:rPr lang="en-US" sz="5400" b="1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9</a:t>
            </a:r>
            <a:r>
              <a:rPr lang="en-US" sz="5400" b="1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kumimoji="0" lang="en-US" sz="5400" b="1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1905000"/>
            <a:ext cx="7162800" cy="3108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b.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Cấu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tạo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nguyên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tử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 Na: </a:t>
            </a:r>
          </a:p>
          <a:p>
            <a:pPr eaLnBrk="0" hangingPunct="0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    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11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eletron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eaLnBrk="0" hangingPunct="0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    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3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lớp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eletron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</a:p>
          <a:p>
            <a:pPr eaLnBrk="0" hangingPunct="0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      1e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lớp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ngoài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cùng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  <a:p>
            <a:pPr eaLnBrk="0" hangingPunct="0">
              <a:buFontTx/>
              <a:buChar char="-"/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kim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loại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: Na &gt; Mg </a:t>
            </a:r>
          </a:p>
          <a:p>
            <a:pPr eaLnBrk="0" hangingPunct="0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            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    Li &lt; Na  &lt; K</a:t>
            </a:r>
          </a:p>
          <a:p>
            <a:pPr eaLnBrk="0" hangingPunct="0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	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5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695450" cy="146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695450" cy="14668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3400" y="1828800"/>
            <a:ext cx="8458200" cy="28623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FontTx/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PTHH</a:t>
            </a:r>
          </a:p>
          <a:p>
            <a:pPr marL="514350" indent="-514350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1" name="Object 7"/>
          <p:cNvGraphicFramePr>
            <a:graphicFrameLocks noChangeAspect="1"/>
          </p:cNvGraphicFramePr>
          <p:nvPr/>
        </p:nvGraphicFramePr>
        <p:xfrm>
          <a:off x="7010400" y="4648200"/>
          <a:ext cx="2133600" cy="2038350"/>
        </p:xfrm>
        <a:graphic>
          <a:graphicData uri="http://schemas.openxmlformats.org/presentationml/2006/ole">
            <p:oleObj spid="_x0000_s2050" name="CS ChemDraw Drawing" r:id="rId3" imgW="3771900" imgH="5038725" progId="">
              <p:embed/>
            </p:oleObj>
          </a:graphicData>
        </a:graphic>
      </p:graphicFrame>
      <p:sp>
        <p:nvSpPr>
          <p:cNvPr id="13" name="WordArt 2"/>
          <p:cNvSpPr>
            <a:spLocks noChangeArrowheads="1" noChangeShapeType="1" noTextEdit="1"/>
          </p:cNvSpPr>
          <p:nvPr/>
        </p:nvSpPr>
        <p:spPr bwMode="auto">
          <a:xfrm>
            <a:off x="2209800" y="1447800"/>
            <a:ext cx="4248472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kern="10" dirty="0" err="1" smtClean="0">
                <a:ln w="12700">
                  <a:solidFill>
                    <a:srgbClr val="800080"/>
                  </a:solidFill>
                  <a:rou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5400" b="1" kern="10" dirty="0" smtClean="0">
                <a:ln w="12700">
                  <a:solidFill>
                    <a:srgbClr val="800080"/>
                  </a:solidFill>
                  <a:rou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kern="10" dirty="0" err="1" smtClean="0">
                <a:ln w="12700">
                  <a:solidFill>
                    <a:srgbClr val="800080"/>
                  </a:solidFill>
                  <a:rou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sz="5400" b="1" kern="10" dirty="0">
              <a:ln w="12700">
                <a:solidFill>
                  <a:srgbClr val="800080"/>
                </a:solidFill>
                <a:round/>
              </a:ln>
              <a:solidFill>
                <a:srgbClr val="80008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899592" y="2204864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</a:p>
          <a:p>
            <a:pPr marL="457200" indent="-457200"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24/2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29/2/2020.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III </a:t>
            </a:r>
          </a:p>
          <a:p>
            <a:pPr marL="457200" indent="-457200" algn="just">
              <a:lnSpc>
                <a:spcPct val="150000"/>
              </a:lnSpc>
            </a:pPr>
            <a:endParaRPr lang="en-US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695450" cy="14668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Cservice\Desktop\logo truo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50" y="141953"/>
            <a:ext cx="135255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" y="1524000"/>
            <a:ext cx="75438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 BÀI DẠY</a:t>
            </a:r>
          </a:p>
          <a:p>
            <a:pPr marL="914400" indent="-914400"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</a:p>
          <a:p>
            <a:pPr marL="457200" indent="-457200" algn="just">
              <a:lnSpc>
                <a:spcPct val="150000"/>
              </a:lnSpc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(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17/2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22/2/2020)</a:t>
            </a:r>
          </a:p>
          <a:p>
            <a:pPr marL="914400" indent="-914400">
              <a:lnSpc>
                <a:spcPct val="150000"/>
              </a:lnSpc>
            </a:pP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lnSpc>
                <a:spcPct val="150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695450" cy="14668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9200" y="1447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Zn       ZnSO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ZnCl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Zn(OH)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Zn(NO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52600" y="16764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200400" y="16764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419600" y="16764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019800" y="16764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162800" y="16764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1371600" y="2209800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3582194" y="2132806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7620794" y="2209006"/>
            <a:ext cx="609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95400" y="2590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ZnS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2800" y="2590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Zn(NO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43800" y="2514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828800" y="181690"/>
            <a:ext cx="7315200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1</a:t>
            </a: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Hoàn thành dãy chuyển hoá sau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(ghi rõ điều kiện nếu có)</a:t>
            </a:r>
            <a:endParaRPr kumimoji="0" lang="pt-BR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838200" y="3124200"/>
          <a:ext cx="7848600" cy="3642360"/>
        </p:xfrm>
        <a:graphic>
          <a:graphicData uri="http://schemas.openxmlformats.org/drawingml/2006/table">
            <a:tbl>
              <a:tblPr/>
              <a:tblGrid>
                <a:gridCol w="7848600"/>
              </a:tblGrid>
              <a:tr h="4552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1. Zn 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+ S </a:t>
                      </a:r>
                      <a:r>
                        <a:rPr lang="en-US" sz="28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ZnS</a:t>
                      </a:r>
                      <a:endParaRPr lang="en-US" sz="2800" b="1" dirty="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552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.VnTime"/>
                          <a:ea typeface="Times New Roman"/>
                          <a:cs typeface="Times New Roman"/>
                        </a:rPr>
                        <a:t>2. Zn </a:t>
                      </a:r>
                      <a:r>
                        <a:rPr lang="en-US" sz="2800" b="1" dirty="0">
                          <a:latin typeface=".VnTime"/>
                          <a:ea typeface="Times New Roman"/>
                          <a:cs typeface="Times New Roman"/>
                        </a:rPr>
                        <a:t>+ H</a:t>
                      </a:r>
                      <a:r>
                        <a:rPr lang="en-US" sz="2800" b="1" baseline="-25000" dirty="0">
                          <a:latin typeface=".VnTime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.VnTime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en-US" sz="2800" b="1" baseline="-25000" dirty="0">
                          <a:latin typeface=".VnTime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en-US" sz="2800" b="1" baseline="-25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loãng</a:t>
                      </a:r>
                      <a:r>
                        <a:rPr lang="en-US" sz="2800" b="1" baseline="-25000" dirty="0" smtClean="0"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baseline="0" dirty="0" smtClean="0">
                          <a:latin typeface=".VnTime"/>
                          <a:ea typeface="Times New Roman"/>
                          <a:cs typeface="Times New Roman"/>
                        </a:rPr>
                        <a:t>             </a:t>
                      </a:r>
                      <a:r>
                        <a:rPr lang="en-US" sz="2800" b="1" dirty="0" smtClean="0"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.VnTime"/>
                          <a:ea typeface="Times New Roman"/>
                          <a:cs typeface="Times New Roman"/>
                        </a:rPr>
                        <a:t>Zn SO</a:t>
                      </a:r>
                      <a:r>
                        <a:rPr lang="en-US" sz="2800" b="1" baseline="-25000" dirty="0">
                          <a:latin typeface=".VnTime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2800" b="1" dirty="0">
                          <a:latin typeface=".VnTime"/>
                          <a:ea typeface="Times New Roman"/>
                          <a:cs typeface="Times New Roman"/>
                        </a:rPr>
                        <a:t> + H</a:t>
                      </a:r>
                      <a:r>
                        <a:rPr lang="en-US" sz="2800" b="1" baseline="-25000" dirty="0">
                          <a:latin typeface=".VnTime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b="1" dirty="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552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.VnTime"/>
                          <a:ea typeface="Times New Roman"/>
                          <a:cs typeface="Times New Roman"/>
                        </a:rPr>
                        <a:t>3. ZnSO</a:t>
                      </a:r>
                      <a:r>
                        <a:rPr lang="en-US" sz="2800" b="1" baseline="-25000" dirty="0" smtClean="0">
                          <a:latin typeface=".VnTime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2800" b="1" dirty="0" smtClean="0"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.VnTime"/>
                          <a:ea typeface="Times New Roman"/>
                          <a:cs typeface="Times New Roman"/>
                        </a:rPr>
                        <a:t>+ BaCl</a:t>
                      </a:r>
                      <a:r>
                        <a:rPr lang="en-US" sz="2800" b="1" baseline="-25000" dirty="0">
                          <a:latin typeface=".VnTime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baseline="0" dirty="0" smtClean="0">
                          <a:latin typeface=".VnTime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en-US" sz="2800" b="1" dirty="0" smtClean="0"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.VnTime"/>
                          <a:ea typeface="Times New Roman"/>
                          <a:cs typeface="Times New Roman"/>
                        </a:rPr>
                        <a:t>ZnCl</a:t>
                      </a:r>
                      <a:r>
                        <a:rPr lang="en-US" sz="2800" b="1" baseline="-25000" dirty="0">
                          <a:latin typeface=".VnTime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.VnTime"/>
                          <a:ea typeface="Times New Roman"/>
                          <a:cs typeface="Times New Roman"/>
                        </a:rPr>
                        <a:t> + BaSO</a:t>
                      </a:r>
                      <a:r>
                        <a:rPr lang="en-US" sz="2800" b="1" baseline="-25000" dirty="0">
                          <a:latin typeface=".VnTime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 b="1" dirty="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552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800" b="1" dirty="0" smtClean="0">
                          <a:latin typeface=".VnTime"/>
                          <a:ea typeface="Times New Roman"/>
                          <a:cs typeface="Times New Roman"/>
                        </a:rPr>
                        <a:t>4. ZnCl</a:t>
                      </a:r>
                      <a:r>
                        <a:rPr lang="it-IT" sz="2800" b="1" baseline="-25000" dirty="0" smtClean="0">
                          <a:latin typeface=".VnTime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it-IT" sz="2800" b="1" dirty="0" smtClean="0"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2800" b="1" dirty="0">
                          <a:latin typeface=".VnTime"/>
                          <a:ea typeface="Times New Roman"/>
                          <a:cs typeface="Times New Roman"/>
                        </a:rPr>
                        <a:t>+ 2AgNO</a:t>
                      </a:r>
                      <a:r>
                        <a:rPr lang="it-IT" sz="2800" b="1" baseline="-25000" dirty="0">
                          <a:latin typeface=".VnTime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it-IT" sz="2800" b="1" dirty="0"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2800" b="1" baseline="0" dirty="0" smtClean="0">
                          <a:latin typeface=".VnTime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it-IT" sz="2800" b="1" dirty="0" smtClean="0"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2800" b="1" dirty="0">
                          <a:latin typeface=".VnTime"/>
                          <a:ea typeface="Times New Roman"/>
                          <a:cs typeface="Times New Roman"/>
                        </a:rPr>
                        <a:t>Zn(NO</a:t>
                      </a:r>
                      <a:r>
                        <a:rPr lang="it-IT" sz="2800" b="1" baseline="-25000" dirty="0">
                          <a:latin typeface=".VnTime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it-IT" sz="2800" b="1" dirty="0">
                          <a:latin typeface=".VnTime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it-IT" sz="2800" b="1" baseline="-25000" dirty="0">
                          <a:latin typeface=".VnTime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it-IT" sz="2800" b="1" dirty="0">
                          <a:latin typeface=".VnTime"/>
                          <a:ea typeface="Times New Roman"/>
                          <a:cs typeface="Times New Roman"/>
                        </a:rPr>
                        <a:t> + 2Ag</a:t>
                      </a:r>
                      <a:endParaRPr lang="en-US" sz="2800" b="1" dirty="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552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.VnTime"/>
                          <a:ea typeface="Times New Roman"/>
                          <a:cs typeface="Times New Roman"/>
                        </a:rPr>
                        <a:t>5. ZnCl</a:t>
                      </a:r>
                      <a:r>
                        <a:rPr lang="en-US" sz="2800" b="1" baseline="-25000" dirty="0" smtClean="0">
                          <a:latin typeface=".VnTime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800" b="1" dirty="0" smtClean="0"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.VnTime"/>
                          <a:ea typeface="Times New Roman"/>
                          <a:cs typeface="Times New Roman"/>
                        </a:rPr>
                        <a:t>+ 2NaOH </a:t>
                      </a:r>
                      <a:r>
                        <a:rPr lang="en-US" sz="2800" b="1" baseline="0" dirty="0" smtClean="0">
                          <a:latin typeface=".VnTime"/>
                          <a:ea typeface="Times New Roman"/>
                          <a:cs typeface="Times New Roman"/>
                        </a:rPr>
                        <a:t>               </a:t>
                      </a:r>
                      <a:r>
                        <a:rPr lang="en-US" sz="2800" b="1" dirty="0" smtClean="0"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.VnTime"/>
                          <a:ea typeface="Times New Roman"/>
                          <a:cs typeface="Times New Roman"/>
                        </a:rPr>
                        <a:t>Zn(OH)</a:t>
                      </a:r>
                      <a:r>
                        <a:rPr lang="en-US" sz="2800" b="1" baseline="-25000" dirty="0">
                          <a:latin typeface=".VnTime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.VnTime"/>
                          <a:ea typeface="Times New Roman"/>
                          <a:cs typeface="Times New Roman"/>
                        </a:rPr>
                        <a:t> + 2NaCl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552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.VnTime"/>
                          <a:ea typeface="Times New Roman"/>
                          <a:cs typeface="Times New Roman"/>
                        </a:rPr>
                        <a:t>6. Zn(OH)</a:t>
                      </a:r>
                      <a:r>
                        <a:rPr lang="en-US" sz="2800" b="1" baseline="-25000" dirty="0" smtClean="0">
                          <a:latin typeface=".VnTime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800" b="1" dirty="0" smtClean="0"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baseline="0" dirty="0" smtClean="0">
                          <a:latin typeface=".VnTime"/>
                          <a:ea typeface="Times New Roman"/>
                          <a:cs typeface="Times New Roman"/>
                        </a:rPr>
                        <a:t>               </a:t>
                      </a:r>
                      <a:r>
                        <a:rPr lang="en-US" sz="2800" b="1" dirty="0" smtClean="0"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.VnTime"/>
                          <a:ea typeface="Times New Roman"/>
                          <a:cs typeface="Times New Roman"/>
                        </a:rPr>
                        <a:t>ZnO</a:t>
                      </a:r>
                      <a:r>
                        <a:rPr lang="en-US" sz="2800" b="1" dirty="0">
                          <a:latin typeface=".VnTime"/>
                          <a:ea typeface="Times New Roman"/>
                          <a:cs typeface="Times New Roman"/>
                        </a:rPr>
                        <a:t> + H</a:t>
                      </a:r>
                      <a:r>
                        <a:rPr lang="en-US" sz="2800" b="1" baseline="-25000" dirty="0">
                          <a:latin typeface=".VnTime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.VnTime"/>
                          <a:ea typeface="Times New Roman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552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2800" b="1" dirty="0" smtClean="0">
                          <a:latin typeface=".VnTime"/>
                          <a:ea typeface="Times New Roman"/>
                          <a:cs typeface="Times New Roman"/>
                        </a:rPr>
                        <a:t>7. ZnO </a:t>
                      </a:r>
                      <a:r>
                        <a:rPr lang="pt-BR" sz="2800" b="1" dirty="0">
                          <a:latin typeface=".VnTime"/>
                          <a:ea typeface="Times New Roman"/>
                          <a:cs typeface="Times New Roman"/>
                        </a:rPr>
                        <a:t>+ 2HNO</a:t>
                      </a:r>
                      <a:r>
                        <a:rPr lang="pt-BR" sz="2800" b="1" baseline="-25000" dirty="0">
                          <a:latin typeface=".VnTime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pt-BR" sz="2800" b="1" dirty="0"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BR" sz="2800" b="1" baseline="0" dirty="0" smtClean="0">
                          <a:latin typeface=".VnTime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pt-BR" sz="2800" b="1" dirty="0" smtClean="0"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BR" sz="2800" b="1" dirty="0">
                          <a:latin typeface=".VnTime"/>
                          <a:ea typeface="Times New Roman"/>
                          <a:cs typeface="Times New Roman"/>
                        </a:rPr>
                        <a:t>Zn(NO</a:t>
                      </a:r>
                      <a:r>
                        <a:rPr lang="pt-BR" sz="2800" b="1" baseline="-25000" dirty="0">
                          <a:latin typeface=".VnTime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pt-BR" sz="2800" b="1" dirty="0">
                          <a:latin typeface=".VnTime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pt-BR" sz="2800" b="1" baseline="-25000" dirty="0">
                          <a:latin typeface=".VnTime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pt-BR" sz="2800" b="1" dirty="0">
                          <a:latin typeface=".VnTime"/>
                          <a:ea typeface="Times New Roman"/>
                          <a:cs typeface="Times New Roman"/>
                        </a:rPr>
                        <a:t> + H</a:t>
                      </a:r>
                      <a:r>
                        <a:rPr lang="pt-BR" sz="2800" b="1" baseline="-25000" dirty="0">
                          <a:latin typeface=".VnTime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pt-BR" sz="2800" b="1" dirty="0">
                          <a:latin typeface=".VnTime"/>
                          <a:ea typeface="Times New Roman"/>
                          <a:cs typeface="Times New Roman"/>
                        </a:rPr>
                        <a:t>O</a:t>
                      </a:r>
                      <a:endParaRPr lang="en-US" sz="2800" b="1" dirty="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552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.VnTime"/>
                          <a:ea typeface="Times New Roman"/>
                          <a:cs typeface="Times New Roman"/>
                        </a:rPr>
                        <a:t>8. Zn(NO</a:t>
                      </a:r>
                      <a:r>
                        <a:rPr lang="en-US" sz="2800" b="1" baseline="-25000" dirty="0" smtClean="0">
                          <a:latin typeface=".VnTime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800" b="1" dirty="0" smtClean="0">
                          <a:latin typeface=".VnTime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800" b="1" baseline="-25000" dirty="0" smtClean="0">
                          <a:latin typeface=".VnTime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800" b="1" dirty="0" smtClean="0"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.VnTime"/>
                          <a:ea typeface="Times New Roman"/>
                          <a:cs typeface="Times New Roman"/>
                        </a:rPr>
                        <a:t>+ Mg </a:t>
                      </a:r>
                      <a:r>
                        <a:rPr lang="en-US" sz="2800" b="1" baseline="0" dirty="0" smtClean="0">
                          <a:latin typeface=".VnTime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en-US" sz="2800" b="1" dirty="0" smtClean="0">
                          <a:latin typeface=".VnTim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.VnTime"/>
                          <a:ea typeface="Times New Roman"/>
                          <a:cs typeface="Times New Roman"/>
                        </a:rPr>
                        <a:t>Zn + Mg(NO</a:t>
                      </a:r>
                      <a:r>
                        <a:rPr lang="en-US" sz="2800" b="1" baseline="-25000" dirty="0">
                          <a:latin typeface=".VnTime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800" b="1" dirty="0">
                          <a:latin typeface=".VnTime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800" b="1" baseline="-25000" dirty="0">
                          <a:latin typeface=".VnTime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b="1" dirty="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2971800"/>
            <a:ext cx="838200" cy="533400"/>
          </a:xfrm>
          <a:prstGeom prst="rect">
            <a:avLst/>
          </a:prstGeom>
          <a:noFill/>
        </p:spPr>
      </p:pic>
      <p:cxnSp>
        <p:nvCxnSpPr>
          <p:cNvPr id="27" name="Straight Arrow Connector 26"/>
          <p:cNvCxnSpPr/>
          <p:nvPr/>
        </p:nvCxnSpPr>
        <p:spPr>
          <a:xfrm>
            <a:off x="3886200" y="38100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581400" y="42672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962400" y="47244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962400" y="51816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581400" y="60960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810000" y="65532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5334000"/>
            <a:ext cx="8382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695450" cy="1466850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752600" y="76200"/>
            <a:ext cx="7391400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2</a:t>
            </a: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pl-PL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Bằng phương pháp hoá học hãy dùng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một thuốc thử </a:t>
            </a: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duy nhất</a:t>
            </a: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nhận biết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các dung dịch không màu đựng trong các lọ mất nhãn sau: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HCl, MgCl</a:t>
            </a:r>
            <a:r>
              <a:rPr kumimoji="0" lang="pl-PL" sz="28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H</a:t>
            </a:r>
            <a:r>
              <a:rPr kumimoji="0" lang="pl-PL" sz="28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O, AgNO</a:t>
            </a:r>
            <a:r>
              <a:rPr kumimoji="0" lang="pl-PL" sz="28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KOH. </a:t>
            </a:r>
            <a:endParaRPr kumimoji="0" lang="pl-PL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2590800"/>
          <a:ext cx="7391401" cy="2171700"/>
        </p:xfrm>
        <a:graphic>
          <a:graphicData uri="http://schemas.openxmlformats.org/drawingml/2006/table">
            <a:tbl>
              <a:tblPr/>
              <a:tblGrid>
                <a:gridCol w="1158396"/>
                <a:gridCol w="1246438"/>
                <a:gridCol w="1246438"/>
                <a:gridCol w="1246438"/>
                <a:gridCol w="1246438"/>
                <a:gridCol w="1247253"/>
              </a:tblGrid>
              <a:tr h="480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b="1" dirty="0">
                          <a:latin typeface="Times New Roman"/>
                          <a:ea typeface="Times New Roman"/>
                          <a:cs typeface="Times New Roman"/>
                        </a:rPr>
                        <a:t>HCl</a:t>
                      </a:r>
                      <a:endParaRPr lang="en-US" sz="2400" b="1" dirty="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b="1" dirty="0">
                          <a:latin typeface="Times New Roman"/>
                          <a:ea typeface="Times New Roman"/>
                          <a:cs typeface="Times New Roman"/>
                        </a:rPr>
                        <a:t>MgCl</a:t>
                      </a:r>
                      <a:r>
                        <a:rPr lang="pl-PL" sz="24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b="1" dirty="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b="1" dirty="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pl-PL" sz="24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pl-PL" sz="2400" b="1" dirty="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b="1" dirty="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b="1">
                          <a:latin typeface="Times New Roman"/>
                          <a:ea typeface="Times New Roman"/>
                          <a:cs typeface="Times New Roman"/>
                        </a:rPr>
                        <a:t>AgNO</a:t>
                      </a:r>
                      <a:r>
                        <a:rPr lang="pl-PL" sz="2400" b="1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b="1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b="1">
                          <a:latin typeface="Times New Roman"/>
                          <a:ea typeface="Times New Roman"/>
                          <a:cs typeface="Times New Roman"/>
                        </a:rPr>
                        <a:t>KOH</a:t>
                      </a:r>
                      <a:endParaRPr lang="en-US" sz="2400" b="1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Quỳ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tím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Đỏ</a:t>
                      </a:r>
                      <a:endParaRPr lang="en-US" sz="2400" b="1" i="1" dirty="0">
                        <a:solidFill>
                          <a:srgbClr val="FF0000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endParaRPr lang="en-US" sz="2400" b="1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endParaRPr lang="en-US" sz="2400" b="1" dirty="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endParaRPr lang="en-US" sz="2400" b="1" dirty="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xanh</a:t>
                      </a:r>
                      <a:endParaRPr lang="en-US" sz="2400" b="1" i="1" dirty="0">
                        <a:solidFill>
                          <a:srgbClr val="FF0000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HCl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endParaRPr lang="en-US" sz="2400" b="1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endParaRPr lang="en-US" sz="2400" b="1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</a:t>
                      </a:r>
                      <a:r>
                        <a:rPr lang="en-US" sz="24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trắng</a:t>
                      </a:r>
                      <a:endParaRPr lang="en-US" sz="2400" b="1" i="1" dirty="0">
                        <a:solidFill>
                          <a:srgbClr val="FF0000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AgNO</a:t>
                      </a:r>
                      <a:r>
                        <a:rPr lang="en-US" sz="2400" b="1" baseline="-25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</a:t>
                      </a:r>
                      <a:r>
                        <a:rPr lang="en-US" sz="24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trắng</a:t>
                      </a:r>
                      <a:endParaRPr lang="en-US" sz="2400" b="1" i="1" dirty="0">
                        <a:solidFill>
                          <a:srgbClr val="FF0000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endParaRPr lang="en-US" sz="2400" b="1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57200" y="5070902"/>
            <a:ext cx="861966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PTHH: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AgNO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HNO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AgCl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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trắng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              MgCl</a:t>
            </a:r>
            <a:r>
              <a:rPr kumimoji="0" lang="it-IT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+ 2AgNO</a:t>
            </a:r>
            <a:r>
              <a:rPr kumimoji="0" lang="it-IT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it-IT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Mg(NO</a:t>
            </a:r>
            <a:r>
              <a:rPr kumimoji="0" lang="it-IT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kumimoji="0" lang="it-IT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+ 2AgCl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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trắng</a:t>
            </a:r>
            <a:endParaRPr kumimoji="0" lang="it-IT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029200" y="5713412"/>
            <a:ext cx="381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572000" y="5334000"/>
            <a:ext cx="609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695450" cy="146685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752600" y="261878"/>
            <a:ext cx="7315200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pl-PL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4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Cho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24,8 g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hỗn hợp M gồm magie và magie oxit tác dụng vừa đủ với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200g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dung dịch axit clohiđric. Sau phản ứng thu được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15,68 lít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khí ở đktc.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Tính khối lượng các chất trong hỗn hợp M.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Tính nồng độ dung dịch axit clohiđric.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Xác định nồng độ phần trăm dung dịch muối sau phản ứng.</a:t>
            </a:r>
            <a:endParaRPr kumimoji="0" lang="pl-PL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3771900" y="4991100"/>
            <a:ext cx="2971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90600" y="320040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tắt: </a:t>
            </a:r>
          </a:p>
          <a:p>
            <a:r>
              <a:rPr lang="vi-V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vi-V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m</a:t>
            </a:r>
            <a:r>
              <a:rPr lang="en-US" altLang="en-US" sz="28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MgO</a:t>
            </a:r>
            <a:r>
              <a:rPr lang="vi-V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24,8</a:t>
            </a:r>
            <a:r>
              <a:rPr lang="vi-V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</a:p>
          <a:p>
            <a:r>
              <a:rPr lang="vi-V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8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ddHCl</a:t>
            </a:r>
            <a:r>
              <a:rPr lang="vi-VN" alt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vi-V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endParaRPr lang="en-US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8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alt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15,68 l (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đktc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800" b="1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en-US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vi-VN" altLang="en-US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/ </a:t>
            </a:r>
            <a:r>
              <a:rPr lang="vi-V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</a:t>
            </a:r>
            <a:r>
              <a:rPr lang="en-US" alt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Mg</a:t>
            </a:r>
            <a:r>
              <a:rPr lang="vi-V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, m</a:t>
            </a:r>
            <a:r>
              <a:rPr lang="en-US" altLang="en-US" sz="28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MgO</a:t>
            </a:r>
            <a:r>
              <a:rPr lang="vi-VN" altLang="en-US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? g</a:t>
            </a:r>
          </a:p>
          <a:p>
            <a:r>
              <a:rPr lang="en-US" altLang="en-US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vi-VN" altLang="en-US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/ </a:t>
            </a:r>
            <a:r>
              <a:rPr lang="en-US" altLang="en-US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C% </a:t>
            </a:r>
            <a:r>
              <a:rPr lang="en-US" altLang="en-US" sz="2800" b="1" baseline="-25000" dirty="0" err="1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HCl</a:t>
            </a:r>
            <a:r>
              <a:rPr lang="vi-VN" altLang="en-US" sz="2800" b="1" baseline="-250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vi-VN" altLang="en-US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= ? </a:t>
            </a:r>
            <a:endParaRPr lang="en-US" altLang="en-US" sz="2800" b="1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en-US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c/ C% </a:t>
            </a:r>
            <a:r>
              <a:rPr lang="en-US" altLang="en-US" sz="2800" b="1" baseline="-250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MgCl2</a:t>
            </a:r>
            <a:r>
              <a:rPr lang="en-US" altLang="en-US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=? </a:t>
            </a:r>
            <a:endParaRPr lang="vi-VN" altLang="en-US" sz="28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143000" y="5105400"/>
            <a:ext cx="3124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695450" cy="14668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52600" y="762000"/>
            <a:ext cx="7086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PTHH:  Mg     +        2HCl              MgCl</a:t>
            </a:r>
            <a:r>
              <a:rPr lang="pt-BR" sz="2000" b="1" baseline="-25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+ H</a:t>
            </a:r>
            <a:r>
              <a:rPr lang="pt-BR" sz="2000" b="1" baseline="-25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 </a:t>
            </a: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 (1)</a:t>
            </a:r>
            <a:endParaRPr lang="en-US" sz="2000" b="1" dirty="0" smtClean="0">
              <a:solidFill>
                <a:srgbClr val="002060"/>
              </a:solidFill>
              <a:latin typeface=".VnTime"/>
              <a:ea typeface="Times New Roman"/>
              <a:cs typeface="Times New Roman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            0,7mol          </a:t>
            </a:r>
            <a:r>
              <a:rPr lang="pt-BR" sz="2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1,4mol </a:t>
            </a: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          0,7mol       </a:t>
            </a:r>
            <a:r>
              <a:rPr lang="pt-BR" sz="2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0,7mol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        MgO    +    2HCl              MgCl</a:t>
            </a:r>
            <a:r>
              <a:rPr lang="pt-BR" sz="2000" b="1" baseline="-25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+ H</a:t>
            </a:r>
            <a:r>
              <a:rPr lang="pt-BR" sz="2000" b="1" baseline="-25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O    (2)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         0,2mol       </a:t>
            </a:r>
            <a:r>
              <a:rPr lang="pt-BR" sz="2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0,4mol            0,2mol</a:t>
            </a:r>
            <a:endParaRPr lang="en-US" sz="2000" b="1" dirty="0" smtClean="0">
              <a:solidFill>
                <a:srgbClr val="FF0000"/>
              </a:solidFill>
              <a:latin typeface=".VnTime"/>
              <a:ea typeface="Times New Roman"/>
              <a:cs typeface="Times New Roman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nH</a:t>
            </a:r>
            <a:r>
              <a:rPr lang="pt-BR" sz="2000" b="1" baseline="-25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= 15,68 / 22,4 = </a:t>
            </a:r>
            <a:r>
              <a:rPr lang="pt-BR" sz="2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0,7 mol </a:t>
            </a: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= nMg</a:t>
            </a:r>
            <a:endParaRPr lang="en-US" sz="2000" b="1" dirty="0" smtClean="0">
              <a:solidFill>
                <a:srgbClr val="002060"/>
              </a:solidFill>
              <a:latin typeface=".VnTime"/>
              <a:ea typeface="Times New Roman"/>
              <a:cs typeface="Times New Roman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mMg = 0,7. 24 = 16,8 g   </a:t>
            </a: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</a:t>
            </a: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  mMgO = 24,8 – 16,8 = 8g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nMgO = 8/40 = </a:t>
            </a:r>
            <a:r>
              <a:rPr lang="pt-BR" sz="2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0,2 mol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2400" b="1" dirty="0">
              <a:solidFill>
                <a:srgbClr val="002060"/>
              </a:solidFill>
              <a:latin typeface=".VnTime"/>
              <a:ea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3200400"/>
            <a:ext cx="7696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t-BR" sz="32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n</a:t>
            </a:r>
            <a:r>
              <a:rPr lang="pt-BR" sz="2000" b="1" baseline="-25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HCl</a:t>
            </a: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(pt1) = 0,7. 2 = 1,4 mol</a:t>
            </a:r>
            <a:r>
              <a:rPr lang="en-US" sz="2000" b="1" dirty="0" smtClean="0">
                <a:solidFill>
                  <a:srgbClr val="002060"/>
                </a:solidFill>
                <a:latin typeface=".VnTime"/>
                <a:ea typeface="Times New Roman"/>
                <a:cs typeface="Times New Roman"/>
              </a:rPr>
              <a:t>                </a:t>
            </a:r>
            <a:r>
              <a:rPr lang="pt-BR" sz="32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n</a:t>
            </a:r>
            <a:r>
              <a:rPr lang="pt-BR" sz="2000" b="1" baseline="-25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HCl</a:t>
            </a: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(pt2) = 0,2. 2 = 0,4 mol</a:t>
            </a:r>
            <a:endParaRPr lang="en-US" sz="2000" b="1" dirty="0" smtClean="0">
              <a:solidFill>
                <a:srgbClr val="002060"/>
              </a:solidFill>
              <a:latin typeface=".VnTime"/>
              <a:ea typeface="Times New Roman"/>
              <a:cs typeface="Times New Roman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t-BR" sz="32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n</a:t>
            </a:r>
            <a:r>
              <a:rPr lang="pt-BR" sz="2000" b="1" baseline="-25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HCl</a:t>
            </a: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= 1,4 + 0,4 = </a:t>
            </a:r>
            <a:r>
              <a:rPr lang="pt-BR" sz="2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1,8</a:t>
            </a: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mol</a:t>
            </a:r>
            <a:endParaRPr lang="en-US" sz="2000" b="1" dirty="0" smtClean="0">
              <a:solidFill>
                <a:srgbClr val="002060"/>
              </a:solidFill>
              <a:latin typeface=".VnTime"/>
              <a:ea typeface="Times New Roman"/>
              <a:cs typeface="Times New Roman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t-BR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m</a:t>
            </a:r>
            <a:r>
              <a:rPr lang="pt-BR" sz="2000" b="1" baseline="-25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HCl</a:t>
            </a: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= 1,8. 36,5 = </a:t>
            </a:r>
            <a:r>
              <a:rPr lang="pt-BR" sz="2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65,7g</a:t>
            </a: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</a:t>
            </a: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C% ddHCl = 65,7.100%/ 200= </a:t>
            </a:r>
            <a:r>
              <a:rPr lang="pt-BR" sz="2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32,85%</a:t>
            </a:r>
            <a:endParaRPr lang="en-US" sz="2000" b="1" dirty="0">
              <a:solidFill>
                <a:srgbClr val="FF0000"/>
              </a:solidFill>
              <a:latin typeface=".VnTime"/>
              <a:ea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4800600"/>
            <a:ext cx="72390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t-BR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n</a:t>
            </a:r>
            <a:r>
              <a:rPr lang="pt-BR" sz="2000" b="1" baseline="-25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MgCl2 </a:t>
            </a: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= 0,7+ 0,2 = 0,9 mol </a:t>
            </a: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 </a:t>
            </a: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pt-BR" sz="2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mMgCl</a:t>
            </a:r>
            <a:r>
              <a:rPr lang="pt-BR" sz="2000" b="1" baseline="-250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pt-BR" sz="2000" b="1" baseline="-25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= </a:t>
            </a:r>
            <a:r>
              <a:rPr lang="pt-BR" sz="2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85,5g</a:t>
            </a:r>
            <a:endParaRPr lang="en-US" sz="2000" b="1" dirty="0" smtClean="0">
              <a:solidFill>
                <a:srgbClr val="FF0000"/>
              </a:solidFill>
              <a:latin typeface=".VnTime"/>
              <a:ea typeface="Times New Roman"/>
              <a:cs typeface="Times New Roman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t-BR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</a:t>
            </a:r>
            <a:r>
              <a:rPr lang="pt-BR" sz="2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pt-BR" sz="2000" b="1" baseline="-250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ddMgCl2 </a:t>
            </a: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= m hỗn hợp + m ddHCl – mH</a:t>
            </a:r>
            <a:r>
              <a:rPr lang="pt-BR" sz="2000" b="1" baseline="-25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</a:t>
            </a:r>
            <a:endParaRPr lang="en-US" sz="2000" b="1" dirty="0" smtClean="0">
              <a:solidFill>
                <a:srgbClr val="002060"/>
              </a:solidFill>
              <a:latin typeface=".VnTime"/>
              <a:ea typeface="Times New Roman"/>
              <a:cs typeface="Times New Roman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t-BR" sz="2000" b="1" baseline="-25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                       </a:t>
            </a: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   = 24,8 + 200 – 1,4 = </a:t>
            </a:r>
            <a:r>
              <a:rPr lang="pt-BR" sz="2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223,4g</a:t>
            </a:r>
            <a:endParaRPr lang="en-US" sz="2000" b="1" dirty="0" smtClean="0">
              <a:solidFill>
                <a:srgbClr val="FF0000"/>
              </a:solidFill>
              <a:latin typeface=".VnTime"/>
              <a:ea typeface="Times New Roman"/>
              <a:cs typeface="Times New Roman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C% MgCl</a:t>
            </a:r>
            <a:r>
              <a:rPr lang="pt-BR" sz="2000" b="1" baseline="-25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pt-BR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= 85,5 .100%/ 223,4 = </a:t>
            </a:r>
            <a:r>
              <a:rPr lang="pt-BR" sz="2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38,27%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05200" y="228600"/>
            <a:ext cx="26949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876800" y="990600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43400" y="17526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6324600" y="13716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352800" y="21336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48200" y="21336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695450" cy="1466850"/>
          </a:xfrm>
          <a:prstGeom prst="rect">
            <a:avLst/>
          </a:prstGeom>
          <a:noFill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295400" y="390436"/>
            <a:ext cx="7610097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9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3" algn="l"/>
              </a:tabLst>
            </a:pPr>
            <a:r>
              <a:rPr kumimoji="0" lang="da-DK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4</a:t>
            </a:r>
            <a:r>
              <a:rPr lang="da-DK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da-DK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da-DK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Hòa tan </a:t>
            </a:r>
            <a:r>
              <a:rPr kumimoji="0" lang="da-DK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9,2g</a:t>
            </a:r>
            <a:r>
              <a:rPr kumimoji="0" lang="da-DK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hỗn hợp gồm: </a:t>
            </a:r>
            <a:r>
              <a:rPr kumimoji="0" lang="da-DK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Mg và MgO </a:t>
            </a:r>
          </a:p>
          <a:p>
            <a:pPr marL="0" marR="0" lvl="0" indent="319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3" algn="l"/>
              </a:tabLst>
            </a:pPr>
            <a:r>
              <a:rPr kumimoji="0" lang="da-DK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vào dung dịch HCl 14,6% vừa đủ. </a:t>
            </a:r>
          </a:p>
          <a:p>
            <a:pPr marL="0" marR="0" lvl="0" indent="319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3" algn="l"/>
              </a:tabLst>
            </a:pPr>
            <a:r>
              <a:rPr kumimoji="0" lang="da-DK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 phản ứng thu được </a:t>
            </a:r>
            <a:r>
              <a:rPr kumimoji="0" lang="da-DK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1,12 lít </a:t>
            </a:r>
            <a:r>
              <a:rPr kumimoji="0" lang="da-DK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 ở đktc.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19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3" algn="l"/>
              </a:tabLst>
            </a:pPr>
            <a:r>
              <a:rPr kumimoji="0" lang="da-DK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a)Viết PTHH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19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3" algn="l"/>
              </a:tabLst>
            </a:pPr>
            <a:r>
              <a:rPr kumimoji="0" lang="da-DK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b)Tính khối  lượng </a:t>
            </a:r>
            <a:r>
              <a:rPr kumimoji="0" lang="da-DK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Mg và MgO </a:t>
            </a:r>
            <a:r>
              <a:rPr kumimoji="0" lang="da-DK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 hỗn hợp đầu.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19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3" algn="l"/>
              </a:tabLst>
            </a:pPr>
            <a:r>
              <a:rPr kumimoji="0" lang="da-DK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c)Tính khối lượng dung dịch axit HCl 14,6% đã dùng.</a:t>
            </a:r>
            <a:endParaRPr kumimoji="0" lang="da-DK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320040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tắt: </a:t>
            </a:r>
          </a:p>
          <a:p>
            <a:r>
              <a:rPr lang="vi-V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vi-V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m</a:t>
            </a:r>
            <a:r>
              <a:rPr lang="en-US" altLang="en-US" sz="28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MgO</a:t>
            </a:r>
            <a:r>
              <a:rPr lang="vi-V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9,2</a:t>
            </a:r>
            <a:r>
              <a:rPr lang="vi-V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</a:p>
          <a:p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C%</a:t>
            </a:r>
            <a:r>
              <a:rPr lang="en-US" altLang="en-US" sz="28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vi-VN" alt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14,6%</a:t>
            </a:r>
          </a:p>
          <a:p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8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alt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1,12 l (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đktc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800" b="1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en-US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en-US" sz="2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/  </a:t>
            </a:r>
            <a:r>
              <a:rPr lang="en-US" altLang="en-US" sz="2400" b="1" dirty="0" err="1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Viết</a:t>
            </a:r>
            <a:r>
              <a:rPr lang="en-US" altLang="en-US" sz="2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PTHH</a:t>
            </a:r>
          </a:p>
          <a:p>
            <a:r>
              <a:rPr lang="en-US" altLang="en-US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vi-VN" altLang="en-US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/ </a:t>
            </a:r>
            <a:r>
              <a:rPr lang="vi-V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</a:t>
            </a:r>
            <a:r>
              <a:rPr lang="en-US" alt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Mg</a:t>
            </a:r>
            <a:r>
              <a:rPr lang="vi-V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, m</a:t>
            </a:r>
            <a:r>
              <a:rPr lang="en-US" altLang="en-US" sz="28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MgO</a:t>
            </a:r>
            <a:r>
              <a:rPr lang="vi-VN" altLang="en-US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? g</a:t>
            </a:r>
          </a:p>
          <a:p>
            <a:r>
              <a:rPr lang="en-US" altLang="en-US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vi-VN" altLang="en-US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/ </a:t>
            </a:r>
            <a:r>
              <a:rPr lang="en-US" altLang="en-US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 </a:t>
            </a:r>
            <a:r>
              <a:rPr lang="en-US" altLang="en-US" sz="2800" b="1" baseline="-25000" dirty="0" err="1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HCl</a:t>
            </a:r>
            <a:r>
              <a:rPr lang="vi-VN" altLang="en-US" sz="2800" b="1" baseline="-250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vi-VN" altLang="en-US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= ? </a:t>
            </a:r>
            <a:endParaRPr lang="en-US" altLang="en-US" sz="2800" b="1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086100" y="5295900"/>
            <a:ext cx="3124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19200" y="5181600"/>
            <a:ext cx="2971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695450" cy="1466850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57200" y="2529245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PTHH: 4A + 3O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2A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     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4mol               2mol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pl-PL" sz="3200" b="1" i="0" u="none" strike="noStrike" cap="none" normalizeH="0" baseline="-25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pl-PL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21,6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pl-PL" sz="2400" b="1" i="0" u="none" strike="noStrike" cap="none" normalizeH="0" baseline="-25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pl-PL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;                 nA</a:t>
            </a:r>
            <a:r>
              <a:rPr kumimoji="0" lang="pl-PL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pl-PL" sz="24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40,8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(2. M</a:t>
            </a:r>
            <a:r>
              <a:rPr kumimoji="0" lang="pl-PL" sz="2400" b="1" i="0" u="none" strike="noStrike" cap="none" normalizeH="0" baseline="-25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+ 48)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 phương trình ta có : </a:t>
            </a:r>
            <a:r>
              <a:rPr kumimoji="0" lang="pl-PL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pl-PL" sz="3200" b="1" i="0" u="none" strike="noStrike" cap="none" normalizeH="0" baseline="-25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pl-PL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2n</a:t>
            </a:r>
            <a:r>
              <a:rPr kumimoji="0" lang="pl-PL" sz="3200" b="1" i="0" u="none" strike="noStrike" cap="none" normalizeH="0" baseline="-25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A2O3</a:t>
            </a:r>
            <a:endParaRPr kumimoji="0" lang="en-US" sz="3200" b="1" i="0" u="none" strike="noStrike" cap="none" normalizeH="0" baseline="-2500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2. 21,6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M</a:t>
            </a:r>
            <a:r>
              <a:rPr kumimoji="0" lang="pl-PL" sz="24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40,8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2. M</a:t>
            </a:r>
            <a:r>
              <a:rPr kumimoji="0" lang="pl-PL" sz="24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+ 48</a:t>
            </a:r>
            <a:endParaRPr kumimoji="0" lang="pl-PL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Giải phương trình: M</a:t>
            </a:r>
            <a:r>
              <a:rPr kumimoji="0" lang="pl-PL" sz="2400" b="1" i="0" u="none" strike="noStrike" cap="none" normalizeH="0" baseline="-25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27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 loại A là nhôm (Al)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828800" y="381000"/>
            <a:ext cx="73152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5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Đốt cháy 21,6g kim loại A trong không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khí thu được 40,8g oxit của 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Xác định nguyên tố A, biết A có hoá trị III.</a:t>
            </a:r>
            <a:endParaRPr kumimoji="0" lang="pl-PL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2800" y="1828800"/>
            <a:ext cx="26949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2514600"/>
            <a:ext cx="838200" cy="533400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>
            <a:off x="4267200" y="50292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695450" cy="146685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1752600" y="152400"/>
            <a:ext cx="70104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thêm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: Cho 9,2 g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kim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loại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A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phản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ứng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với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khí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Clo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dư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tạo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thành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23,4g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muối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     </a:t>
            </a:r>
          </a:p>
          <a:p>
            <a:pPr algn="just" eaLnBrk="0" hangingPunct="0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a.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Xác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định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kim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loại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A,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A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hoá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trị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1</a:t>
            </a:r>
          </a:p>
          <a:p>
            <a:pPr algn="just" eaLnBrk="0" hangingPunct="0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b. </a:t>
            </a:r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A </a:t>
            </a:r>
            <a:r>
              <a:rPr lang="en-US" sz="2400" b="1" dirty="0" err="1" smtClean="0">
                <a:solidFill>
                  <a:srgbClr val="002060"/>
                </a:solidFill>
                <a:latin typeface=".VnTime" pitchFamily="34" charset="0"/>
              </a:rPr>
              <a:t>cã</a:t>
            </a:r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.VnTime" pitchFamily="34" charset="0"/>
              </a:rPr>
              <a:t>sè</a:t>
            </a:r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.VnTime" pitchFamily="34" charset="0"/>
              </a:rPr>
              <a:t>hiÖu</a:t>
            </a:r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.VnTime" pitchFamily="34" charset="0"/>
              </a:rPr>
              <a:t>nguyªn</a:t>
            </a:r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.VnTime" pitchFamily="34" charset="0"/>
              </a:rPr>
              <a:t>tö</a:t>
            </a:r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 lµ 11, </a:t>
            </a:r>
            <a:r>
              <a:rPr lang="en-US" sz="2400" b="1" dirty="0" err="1" smtClean="0">
                <a:solidFill>
                  <a:srgbClr val="002060"/>
                </a:solidFill>
                <a:latin typeface=".VnTime" pitchFamily="34" charset="0"/>
              </a:rPr>
              <a:t>chu</a:t>
            </a:r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kì</a:t>
            </a:r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 3 </a:t>
            </a:r>
            <a:r>
              <a:rPr lang="en-US" sz="2400" b="1" dirty="0" err="1" smtClean="0">
                <a:solidFill>
                  <a:srgbClr val="002060"/>
                </a:solidFill>
                <a:latin typeface=".VnTime" pitchFamily="34" charset="0"/>
              </a:rPr>
              <a:t>trong</a:t>
            </a:r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.VnTime" pitchFamily="34" charset="0"/>
              </a:rPr>
              <a:t>b¶ng</a:t>
            </a:r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 HTTH, </a:t>
            </a:r>
            <a:r>
              <a:rPr lang="en-US" sz="2400" b="1" dirty="0" err="1" smtClean="0">
                <a:solidFill>
                  <a:srgbClr val="002060"/>
                </a:solidFill>
                <a:latin typeface=".VnTime" pitchFamily="34" charset="0"/>
              </a:rPr>
              <a:t>h·y</a:t>
            </a:r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.VnTime" pitchFamily="34" charset="0"/>
              </a:rPr>
              <a:t>cho</a:t>
            </a:r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.VnTime" pitchFamily="34" charset="0"/>
              </a:rPr>
              <a:t>biÕt</a:t>
            </a:r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.VnTime" pitchFamily="34" charset="0"/>
              </a:rPr>
              <a:t>cÊu</a:t>
            </a:r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 t¹o </a:t>
            </a:r>
            <a:r>
              <a:rPr lang="en-US" sz="2400" b="1" dirty="0" err="1" smtClean="0">
                <a:solidFill>
                  <a:srgbClr val="002060"/>
                </a:solidFill>
                <a:latin typeface=".VnTime" pitchFamily="34" charset="0"/>
              </a:rPr>
              <a:t>nguyªn</a:t>
            </a:r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.VnTime" pitchFamily="34" charset="0"/>
              </a:rPr>
              <a:t>tö</a:t>
            </a:r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.VnTime" pitchFamily="34" charset="0"/>
              </a:rPr>
              <a:t>và</a:t>
            </a:r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.VnTime" pitchFamily="34" charset="0"/>
              </a:rPr>
              <a:t>tÝnh</a:t>
            </a:r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.VnTime" pitchFamily="34" charset="0"/>
              </a:rPr>
              <a:t>chÊt</a:t>
            </a:r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.VnTime" pitchFamily="34" charset="0"/>
              </a:rPr>
              <a:t>hãa</a:t>
            </a:r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.VnTime" pitchFamily="34" charset="0"/>
              </a:rPr>
              <a:t>häc</a:t>
            </a:r>
            <a:r>
              <a:rPr lang="en-US" sz="2400" b="1" dirty="0" smtClean="0">
                <a:solidFill>
                  <a:srgbClr val="002060"/>
                </a:solidFill>
                <a:latin typeface=".VnTime" pitchFamily="34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.VnTime" pitchFamily="34" charset="0"/>
              </a:rPr>
              <a:t>cña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nguyên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tố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</a:rPr>
              <a:t> A. 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6" name="TextBox 10"/>
          <p:cNvSpPr txBox="1">
            <a:spLocks noChangeArrowheads="1"/>
          </p:cNvSpPr>
          <p:nvPr/>
        </p:nvSpPr>
        <p:spPr bwMode="auto">
          <a:xfrm>
            <a:off x="533400" y="3352800"/>
            <a:ext cx="365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362200" y="3318570"/>
            <a:ext cx="6781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dirty="0" smtClean="0">
                <a:solidFill>
                  <a:srgbClr val="002060"/>
                </a:solidFill>
                <a:latin typeface=".VnTime" pitchFamily="34" charset="0"/>
              </a:rPr>
              <a:t>a. Theo PTHH:</a:t>
            </a:r>
          </a:p>
          <a:p>
            <a:pPr algn="ctr" eaLnBrk="0" hangingPunct="0"/>
            <a:r>
              <a:rPr lang="en-US" sz="2800" b="1" dirty="0" smtClean="0">
                <a:solidFill>
                  <a:srgbClr val="002060"/>
                </a:solidFill>
                <a:latin typeface=".VnTime" pitchFamily="34" charset="0"/>
              </a:rPr>
              <a:t> 2A  +    Cl</a:t>
            </a:r>
            <a:r>
              <a:rPr lang="en-US" sz="2800" b="1" baseline="-25000" dirty="0" smtClean="0">
                <a:solidFill>
                  <a:srgbClr val="002060"/>
                </a:solidFill>
                <a:latin typeface=".VnTime" pitchFamily="34" charset="0"/>
              </a:rPr>
              <a:t>2        </a:t>
            </a:r>
            <a:r>
              <a:rPr lang="en-US" sz="2800" b="1" baseline="-25000" dirty="0" smtClean="0">
                <a:solidFill>
                  <a:srgbClr val="002060"/>
                </a:solidFill>
                <a:latin typeface=".VnTime" pitchFamily="34" charset="0"/>
                <a:sym typeface="Wingdings" pitchFamily="2" charset="2"/>
              </a:rPr>
              <a:t></a:t>
            </a:r>
            <a:r>
              <a:rPr lang="en-US" sz="2800" b="1" baseline="-25000" dirty="0" smtClean="0">
                <a:solidFill>
                  <a:srgbClr val="002060"/>
                </a:solidFill>
                <a:latin typeface=".VnTime" pitchFamily="34" charset="0"/>
              </a:rPr>
              <a:t>       </a:t>
            </a:r>
            <a:r>
              <a:rPr lang="en-US" sz="2800" b="1" dirty="0" smtClean="0">
                <a:solidFill>
                  <a:srgbClr val="002060"/>
                </a:solidFill>
                <a:latin typeface=".VnTime" pitchFamily="34" charset="0"/>
              </a:rPr>
              <a:t>2ACl</a:t>
            </a:r>
          </a:p>
          <a:p>
            <a:pPr algn="ctr" eaLnBrk="0" hangingPunct="0"/>
            <a:r>
              <a:rPr lang="en-US" sz="2800" b="1" dirty="0" smtClean="0">
                <a:solidFill>
                  <a:srgbClr val="002060"/>
                </a:solidFill>
                <a:latin typeface=".VnTime" pitchFamily="34" charset="0"/>
              </a:rPr>
              <a:t>        2A(g)                   (2A + 71) g             </a:t>
            </a:r>
          </a:p>
          <a:p>
            <a:pPr algn="ctr" eaLnBrk="0" hangingPunct="0"/>
            <a:r>
              <a:rPr lang="en-US" sz="2800" b="1" dirty="0" smtClean="0">
                <a:solidFill>
                  <a:srgbClr val="002060"/>
                </a:solidFill>
                <a:latin typeface=".VnTime" pitchFamily="34" charset="0"/>
              </a:rPr>
              <a:t>   9,2(g)                    23,4 (g)</a:t>
            </a:r>
          </a:p>
          <a:p>
            <a:pPr eaLnBrk="0" hangingPunct="0"/>
            <a:r>
              <a:rPr lang="en-US" sz="2800" b="1" dirty="0" smtClean="0">
                <a:solidFill>
                  <a:srgbClr val="002060"/>
                </a:solidFill>
                <a:latin typeface=".VnTime" pitchFamily="34" charset="0"/>
              </a:rPr>
              <a:t>Ta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:</a:t>
            </a:r>
            <a:r>
              <a:rPr lang="en-US" sz="2800" b="1" dirty="0" smtClean="0">
                <a:solidFill>
                  <a:srgbClr val="002060"/>
                </a:solidFill>
                <a:latin typeface=".VnTime" pitchFamily="34" charset="0"/>
              </a:rPr>
              <a:t> 9,2 . (2A +71) = 23,4 . 2A</a:t>
            </a:r>
          </a:p>
          <a:p>
            <a:pPr eaLnBrk="0" hangingPunct="0"/>
            <a:r>
              <a:rPr lang="en-US" sz="2800" b="1" dirty="0" smtClean="0">
                <a:solidFill>
                  <a:srgbClr val="002060"/>
                </a:solidFill>
                <a:latin typeface=".VnTime" pitchFamily="34" charset="0"/>
              </a:rPr>
              <a:t>              A = 23 (Na)</a:t>
            </a:r>
            <a:endParaRPr lang="en-US" sz="2800" b="1" dirty="0">
              <a:solidFill>
                <a:srgbClr val="002060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902</Words>
  <Application>Microsoft Office PowerPoint</Application>
  <PresentationFormat>On-screen Show (4:3)</PresentationFormat>
  <Paragraphs>120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26</cp:revision>
  <dcterms:created xsi:type="dcterms:W3CDTF">2020-02-26T15:41:58Z</dcterms:created>
  <dcterms:modified xsi:type="dcterms:W3CDTF">2020-03-15T14:39:27Z</dcterms:modified>
</cp:coreProperties>
</file>